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aleway Medium" pitchFamily="2" charset="-52"/>
      <p:regular r:id="rId16"/>
      <p:italic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08">
          <p15:clr>
            <a:srgbClr val="A4A3A4"/>
          </p15:clr>
        </p15:guide>
        <p15:guide id="2" orient="horz" pos="25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37" autoAdjust="0"/>
    <p:restoredTop sz="94660"/>
  </p:normalViewPr>
  <p:slideViewPr>
    <p:cSldViewPr snapToGrid="0" snapToObjects="1">
      <p:cViewPr>
        <p:scale>
          <a:sx n="86" d="100"/>
          <a:sy n="86" d="100"/>
        </p:scale>
        <p:origin x="104" y="12"/>
      </p:cViewPr>
      <p:guideLst>
        <p:guide pos="4608"/>
        <p:guide orient="horz" pos="25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282F153-3F37-0F45-9E97-73ACFA13230C}" type="datetimeFigureOut">
              <a:rPr lang="en-US"/>
              <a:t>12/27/2024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67B487F-CD1B-63A3-5C39-3F48C8E67BFB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36F0F58-C665-0D6E-43EB-10607271F21C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1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2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3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4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5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6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7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8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229127" name="Прямоугольник 131229126"/>
          <p:cNvSpPr/>
          <p:nvPr/>
        </p:nvSpPr>
        <p:spPr bwMode="auto">
          <a:xfrm>
            <a:off x="767" y="0"/>
            <a:ext cx="14621930" cy="82295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699" cap="flat" cmpd="sng" algn="ctr">
            <a:solidFill>
              <a:schemeClr val="tx1">
                <a:lumMod val="65098"/>
                <a:lumOff val="34902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solidFill>
                <a:schemeClr val="tx1"/>
              </a:solidFill>
              <a:highlight>
                <a:srgbClr val="800080"/>
              </a:highlight>
            </a:endParaRPr>
          </a:p>
        </p:txBody>
      </p:sp>
      <p:grpSp>
        <p:nvGrpSpPr>
          <p:cNvPr id="527896099" name="Group 2"/>
          <p:cNvGrpSpPr/>
          <p:nvPr/>
        </p:nvGrpSpPr>
        <p:grpSpPr bwMode="auto">
          <a:xfrm>
            <a:off x="804366" y="1582499"/>
            <a:ext cx="12958900" cy="6671999"/>
            <a:chOff x="0" y="0"/>
            <a:chExt cx="12958900" cy="6671999"/>
          </a:xfrm>
        </p:grpSpPr>
        <p:pic>
          <p:nvPicPr>
            <p:cNvPr id="1915380959" name="Picture 3"/>
            <p:cNvPicPr>
              <a:picLocks noChangeAspect="1"/>
            </p:cNvPicPr>
            <p:nvPr/>
          </p:nvPicPr>
          <p:blipFill>
            <a:blip r:embed="rId3">
              <a:alphaModFix amt="42000"/>
            </a:blip>
            <a:srcRect t="10920" b="10920"/>
            <a:stretch/>
          </p:blipFill>
          <p:spPr bwMode="auto">
            <a:xfrm>
              <a:off x="0" y="0"/>
              <a:ext cx="12958900" cy="6671999"/>
            </a:xfrm>
            <a:prstGeom prst="rect">
              <a:avLst/>
            </a:prstGeom>
          </p:spPr>
        </p:pic>
      </p:grpSp>
      <p:sp>
        <p:nvSpPr>
          <p:cNvPr id="999915658" name="TextBox 5"/>
          <p:cNvSpPr txBox="1"/>
          <p:nvPr/>
        </p:nvSpPr>
        <p:spPr bwMode="auto">
          <a:xfrm>
            <a:off x="1245766" y="2348"/>
            <a:ext cx="13276799" cy="901297"/>
          </a:xfrm>
          <a:prstGeom prst="rect">
            <a:avLst/>
          </a:prstGeom>
        </p:spPr>
        <p:txBody>
          <a:bodyPr vertOverflow="overflow" horzOverflow="overflow" vert="horz" wrap="square" lIns="0" tIns="0" rIns="0" bIns="0" numCol="1" spcCol="0" rtlCol="0" fromWordArt="0" anchor="ctr" anchorCtr="0" forceAA="0" compatLnSpc="0">
            <a:spAutoFit/>
          </a:bodyPr>
          <a:lstStyle/>
          <a:p>
            <a:pPr algn="ctr">
              <a:lnSpc>
                <a:spcPts val="3546"/>
              </a:lnSpc>
              <a:defRPr/>
            </a:pPr>
            <a:r>
              <a:rPr lang="en-US" sz="2200" spc="49">
                <a:solidFill>
                  <a:srgbClr val="F0F0EE">
                    <a:alpha val="66667"/>
                  </a:srgbClr>
                </a:solidFill>
                <a:latin typeface="Alegreya Sans SC Black"/>
              </a:rPr>
              <a:t>МИНИСТЕРСТВО ОБРАЗОВАНИЯ </a:t>
            </a:r>
            <a:r>
              <a:rPr lang="ru-RU" sz="2200" spc="49">
                <a:solidFill>
                  <a:srgbClr val="F0F0EE">
                    <a:alpha val="66667"/>
                  </a:srgbClr>
                </a:solidFill>
                <a:latin typeface="Alegreya Sans SC Black"/>
              </a:rPr>
              <a:t>И МОЛОДЕЖНОЙ ПОЛИТИКИ</a:t>
            </a:r>
            <a:r>
              <a:rPr lang="en-US" sz="2200" spc="49">
                <a:solidFill>
                  <a:srgbClr val="F0F0EE">
                    <a:alpha val="66667"/>
                  </a:srgbClr>
                </a:solidFill>
                <a:latin typeface="Alegreya Sans SC Black"/>
              </a:rPr>
              <a:t> СВЕРДЛОВСКОЙ ОБЛАСТИ</a:t>
            </a:r>
            <a:endParaRPr sz="2200"/>
          </a:p>
          <a:p>
            <a:pPr algn="ctr">
              <a:lnSpc>
                <a:spcPts val="3546"/>
              </a:lnSpc>
              <a:defRPr/>
            </a:pPr>
            <a:r>
              <a:rPr lang="en-US" sz="2200" spc="49">
                <a:solidFill>
                  <a:srgbClr val="F0F0EE">
                    <a:alpha val="66667"/>
                  </a:srgbClr>
                </a:solidFill>
                <a:latin typeface="Alegreya Sans SC Black"/>
              </a:rPr>
              <a:t> ГАПОУ СО «ЕКАТЕРИНБУРГСКИЙ КОЛЛЕДЖ ТРАНСПОРТНОГО СТРОИТЕЛЬСТВА</a:t>
            </a:r>
            <a:r>
              <a:rPr lang="en-US" sz="2550" spc="49">
                <a:solidFill>
                  <a:srgbClr val="F0F0EE">
                    <a:alpha val="66667"/>
                  </a:srgbClr>
                </a:solidFill>
                <a:latin typeface="Alegreya Sans SC Black"/>
              </a:rPr>
              <a:t>»</a:t>
            </a:r>
            <a:endParaRPr/>
          </a:p>
        </p:txBody>
      </p:sp>
      <p:grpSp>
        <p:nvGrpSpPr>
          <p:cNvPr id="1243174462" name="Group 8"/>
          <p:cNvGrpSpPr/>
          <p:nvPr/>
        </p:nvGrpSpPr>
        <p:grpSpPr bwMode="auto">
          <a:xfrm>
            <a:off x="767" y="2168"/>
            <a:ext cx="1124999" cy="1349597"/>
            <a:chOff x="0" y="0"/>
            <a:chExt cx="1124999" cy="1349597"/>
          </a:xfrm>
        </p:grpSpPr>
        <p:pic>
          <p:nvPicPr>
            <p:cNvPr id="975064099" name="Picture 9"/>
            <p:cNvPicPr>
              <a:picLocks noChangeAspect="1"/>
            </p:cNvPicPr>
            <p:nvPr/>
          </p:nvPicPr>
          <p:blipFill>
            <a:blip r:embed="rId4"/>
            <a:srcRect t="10179" b="10179"/>
            <a:stretch/>
          </p:blipFill>
          <p:spPr bwMode="auto">
            <a:xfrm>
              <a:off x="0" y="0"/>
              <a:ext cx="1124999" cy="1349597"/>
            </a:xfrm>
            <a:prstGeom prst="rect">
              <a:avLst/>
            </a:prstGeom>
          </p:spPr>
        </p:pic>
      </p:grpSp>
      <p:sp>
        <p:nvSpPr>
          <p:cNvPr id="1190466724" name="TextBox 10"/>
          <p:cNvSpPr txBox="1"/>
          <p:nvPr/>
        </p:nvSpPr>
        <p:spPr bwMode="auto">
          <a:xfrm>
            <a:off x="804366" y="6804679"/>
            <a:ext cx="9870777" cy="1424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8"/>
              </a:lnSpc>
              <a:spcBef>
                <a:spcPts val="0"/>
              </a:spcBef>
              <a:defRPr/>
            </a:pPr>
            <a:r>
              <a:rPr lang="ru-RU" sz="2650" b="0" i="0" u="none" strike="noStrike" cap="none" spc="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Работу выполнил</a:t>
            </a:r>
            <a:r>
              <a:rPr lang="en-US" sz="2650" b="0" i="0" u="none" strike="noStrike" cap="none" spc="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: </a:t>
            </a:r>
            <a:r>
              <a:rPr lang="ru-RU" sz="2650" b="0" i="0" u="none" strike="noStrike" cap="none" spc="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Чубарков М.В.</a:t>
            </a:r>
            <a:endParaRPr lang="ru-RU" sz="2650" b="0" i="0" u="none" strike="noStrike" cap="none" spc="0">
              <a:solidFill>
                <a:srgbClr val="D7D4CC"/>
              </a:solidFill>
              <a:latin typeface="Times New Roman"/>
              <a:cs typeface="Times New Roman"/>
            </a:endParaRPr>
          </a:p>
          <a:p>
            <a:pPr>
              <a:lnSpc>
                <a:spcPts val="3738"/>
              </a:lnSpc>
              <a:spcBef>
                <a:spcPts val="0"/>
              </a:spcBef>
              <a:defRPr/>
            </a:pPr>
            <a:r>
              <a:rPr lang="ru-RU" sz="2650" b="0" i="0" u="none" strike="noStrike" cap="none" spc="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Руководитель</a:t>
            </a:r>
            <a:r>
              <a:rPr lang="en-US" sz="2650" b="0" i="0" u="none" strike="noStrike" cap="none" spc="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: </a:t>
            </a:r>
            <a:r>
              <a:rPr lang="ru-RU" sz="2650" b="0" i="0" u="none" strike="noStrike" cap="none" spc="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Мирошниченко Г.В</a:t>
            </a:r>
            <a:endParaRPr lang="ru-RU" sz="2650" b="0" i="0" u="none" strike="noStrike" cap="none" spc="0">
              <a:solidFill>
                <a:srgbClr val="D7D4CC"/>
              </a:solidFill>
              <a:latin typeface="Times New Roman"/>
              <a:cs typeface="Times New Roman"/>
            </a:endParaRPr>
          </a:p>
          <a:p>
            <a:pPr>
              <a:lnSpc>
                <a:spcPts val="3738"/>
              </a:lnSpc>
              <a:spcBef>
                <a:spcPts val="0"/>
              </a:spcBef>
              <a:defRPr/>
            </a:pPr>
            <a:r>
              <a:rPr lang="ru-RU" sz="2650" b="0" i="0" u="none" strike="noStrike" cap="none" spc="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Группа ПР-31</a:t>
            </a:r>
            <a:endParaRPr/>
          </a:p>
        </p:txBody>
      </p:sp>
      <p:sp>
        <p:nvSpPr>
          <p:cNvPr id="1262938364" name="Text 0"/>
          <p:cNvSpPr/>
          <p:nvPr/>
        </p:nvSpPr>
        <p:spPr bwMode="auto">
          <a:xfrm>
            <a:off x="753466" y="1535699"/>
            <a:ext cx="130607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399"/>
              </a:lnSpc>
              <a:buNone/>
              <a:defRPr/>
            </a:pPr>
            <a:r>
              <a:rPr lang="en-US" sz="4800" b="1" dirty="0" err="1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Приложение</a:t>
            </a:r>
            <a:r>
              <a:rPr lang="en-US" sz="4800" b="1" dirty="0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 </a:t>
            </a:r>
            <a:r>
              <a:rPr lang="en-US" sz="4800" b="1" dirty="0" err="1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для</a:t>
            </a:r>
            <a:r>
              <a:rPr lang="en-US" sz="4800" b="1" dirty="0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 </a:t>
            </a:r>
            <a:r>
              <a:rPr lang="en-US" sz="4800" b="1" dirty="0" err="1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базы</a:t>
            </a:r>
            <a:r>
              <a:rPr lang="en-US" sz="4800" b="1" dirty="0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 </a:t>
            </a:r>
            <a:r>
              <a:rPr lang="en-US" sz="4800" b="1" dirty="0" err="1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данных</a:t>
            </a:r>
            <a:r>
              <a:rPr lang="en-US" sz="4800" b="1" dirty="0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 "</a:t>
            </a:r>
            <a:r>
              <a:rPr lang="en-US" sz="4800" b="1" dirty="0" err="1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Колледжа</a:t>
            </a:r>
            <a:r>
              <a:rPr lang="en-US" sz="4800" b="1" dirty="0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"</a:t>
            </a:r>
            <a:endParaRPr lang="en-US" sz="4300" dirty="0"/>
          </a:p>
        </p:txBody>
      </p:sp>
      <p:sp>
        <p:nvSpPr>
          <p:cNvPr id="856139921" name="Text 1"/>
          <p:cNvSpPr/>
          <p:nvPr/>
        </p:nvSpPr>
        <p:spPr bwMode="auto">
          <a:xfrm>
            <a:off x="3603769" y="2287583"/>
            <a:ext cx="7415926" cy="1580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98"/>
              </a:lnSpc>
              <a:buNone/>
              <a:defRPr/>
            </a:pPr>
            <a:r>
              <a:rPr lang="en-US" sz="1900" dirty="0" err="1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Приложение</a:t>
            </a:r>
            <a:r>
              <a:rPr lang="en-US" sz="1900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 </a:t>
            </a:r>
            <a:r>
              <a:rPr lang="en-US" sz="1900" dirty="0" err="1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для</a:t>
            </a:r>
            <a:r>
              <a:rPr lang="en-US" sz="1900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 </a:t>
            </a:r>
            <a:r>
              <a:rPr lang="en-US" sz="1900" dirty="0" err="1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базы</a:t>
            </a:r>
            <a:r>
              <a:rPr lang="en-US" sz="1900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 </a:t>
            </a:r>
            <a:r>
              <a:rPr lang="en-US" sz="1900" dirty="0" err="1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данных</a:t>
            </a:r>
            <a:r>
              <a:rPr lang="en-US" sz="1900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 "</a:t>
            </a:r>
            <a:r>
              <a:rPr lang="en-US" sz="1900" dirty="0" err="1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Колледжа</a:t>
            </a:r>
            <a:r>
              <a:rPr lang="en-US" sz="1900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" - </a:t>
            </a:r>
            <a:r>
              <a:rPr lang="en-US" sz="1900" dirty="0" err="1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это</a:t>
            </a:r>
            <a:r>
              <a:rPr lang="en-US" sz="1900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 </a:t>
            </a:r>
            <a:r>
              <a:rPr lang="en-US" sz="1900" dirty="0" err="1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мобильное</a:t>
            </a:r>
            <a:r>
              <a:rPr lang="en-US" sz="1900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 </a:t>
            </a:r>
            <a:r>
              <a:rPr lang="en-US" sz="1900" dirty="0" err="1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решение</a:t>
            </a:r>
            <a:r>
              <a:rPr lang="en-US" sz="1900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, </a:t>
            </a:r>
            <a:r>
              <a:rPr lang="en-US" sz="1900" dirty="0" err="1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которое</a:t>
            </a:r>
            <a:r>
              <a:rPr lang="en-US" sz="1900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 </a:t>
            </a:r>
            <a:r>
              <a:rPr lang="en-US" sz="1900" dirty="0" err="1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позволяет</a:t>
            </a:r>
            <a:r>
              <a:rPr lang="en-US" sz="1900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 </a:t>
            </a:r>
            <a:r>
              <a:rPr lang="en-US" sz="1900" dirty="0" err="1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студентам</a:t>
            </a:r>
            <a:r>
              <a:rPr lang="en-US" sz="1900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, </a:t>
            </a:r>
            <a:r>
              <a:rPr lang="en-US" sz="1900" dirty="0" err="1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преподавателям</a:t>
            </a:r>
            <a:r>
              <a:rPr lang="en-US" sz="1900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 и </a:t>
            </a:r>
            <a:r>
              <a:rPr lang="en-US" sz="1900" dirty="0" err="1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приемной</a:t>
            </a:r>
            <a:r>
              <a:rPr lang="en-US" sz="1900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 </a:t>
            </a:r>
            <a:r>
              <a:rPr lang="en-US" sz="1900" dirty="0" err="1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комиссии</a:t>
            </a:r>
            <a:r>
              <a:rPr lang="en-US" sz="1900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 </a:t>
            </a:r>
            <a:r>
              <a:rPr lang="en-US" sz="1900" dirty="0" err="1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взаимодействовать</a:t>
            </a:r>
            <a:r>
              <a:rPr lang="en-US" sz="1900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 с </a:t>
            </a:r>
            <a:r>
              <a:rPr lang="en-US" sz="1900" dirty="0" err="1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информацией</a:t>
            </a:r>
            <a:r>
              <a:rPr lang="en-US" sz="1900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 о </a:t>
            </a:r>
            <a:r>
              <a:rPr lang="en-US" sz="1900" dirty="0" err="1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колледже</a:t>
            </a:r>
            <a:r>
              <a:rPr lang="en-US" sz="1900" dirty="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1947569" name="Прямоугольник 1541947568"/>
          <p:cNvSpPr/>
          <p:nvPr/>
        </p:nvSpPr>
        <p:spPr bwMode="auto">
          <a:xfrm>
            <a:off x="-1691" y="0"/>
            <a:ext cx="14619959" cy="8219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699" cap="flat" cmpd="sng" algn="ctr">
            <a:solidFill>
              <a:schemeClr val="tx1">
                <a:lumMod val="65098"/>
                <a:lumOff val="34902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solidFill>
                <a:schemeClr val="tx1"/>
              </a:solidFill>
              <a:highlight>
                <a:srgbClr val="800080"/>
              </a:highlight>
            </a:endParaRPr>
          </a:p>
        </p:txBody>
      </p:sp>
      <p:sp>
        <p:nvSpPr>
          <p:cNvPr id="440276949" name="Text 0"/>
          <p:cNvSpPr/>
          <p:nvPr/>
        </p:nvSpPr>
        <p:spPr bwMode="auto">
          <a:xfrm>
            <a:off x="864036" y="2267307"/>
            <a:ext cx="7555422" cy="68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99"/>
              </a:lnSpc>
              <a:buNone/>
              <a:defRPr/>
            </a:pPr>
            <a:r>
              <a:rPr lang="en-US" sz="4300" b="1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Преимущества приложения</a:t>
            </a:r>
            <a:endParaRPr lang="en-US" sz="4300"/>
          </a:p>
        </p:txBody>
      </p:sp>
      <p:sp>
        <p:nvSpPr>
          <p:cNvPr id="756686161" name="Text 1"/>
          <p:cNvSpPr/>
          <p:nvPr/>
        </p:nvSpPr>
        <p:spPr bwMode="auto">
          <a:xfrm>
            <a:off x="864036" y="3570207"/>
            <a:ext cx="1340493" cy="34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99"/>
              </a:lnSpc>
              <a:buNone/>
              <a:defRPr/>
            </a:pPr>
            <a:r>
              <a:rPr lang="en-US" sz="2150" b="1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Студенты</a:t>
            </a:r>
            <a:endParaRPr lang="en-US" sz="2150"/>
          </a:p>
        </p:txBody>
      </p:sp>
      <p:sp>
        <p:nvSpPr>
          <p:cNvPr id="1571292799" name="Text 2"/>
          <p:cNvSpPr/>
          <p:nvPr/>
        </p:nvSpPr>
        <p:spPr bwMode="auto">
          <a:xfrm>
            <a:off x="864036" y="4159923"/>
            <a:ext cx="3898820" cy="205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98"/>
              </a:lnSpc>
              <a:buNone/>
              <a:defRPr/>
            </a:pPr>
            <a:r>
              <a:rPr lang="ru-RU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Доступ к информации каждого студента в базе данных</a:t>
            </a:r>
            <a:r>
              <a:rPr lang="en-US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, </a:t>
            </a:r>
            <a:r>
              <a:rPr lang="ru-RU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а так-же поиск студента по ФИО.</a:t>
            </a:r>
            <a:endParaRPr lang="en-US" sz="1900"/>
          </a:p>
        </p:txBody>
      </p:sp>
      <p:sp>
        <p:nvSpPr>
          <p:cNvPr id="1058942807" name="Text 3"/>
          <p:cNvSpPr/>
          <p:nvPr/>
        </p:nvSpPr>
        <p:spPr bwMode="auto">
          <a:xfrm>
            <a:off x="5372694" y="3570207"/>
            <a:ext cx="2119103" cy="34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99"/>
              </a:lnSpc>
              <a:buNone/>
              <a:defRPr/>
            </a:pPr>
            <a:r>
              <a:rPr lang="en-US" sz="2150" b="1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Преподаватели</a:t>
            </a:r>
            <a:endParaRPr lang="en-US" sz="2150"/>
          </a:p>
        </p:txBody>
      </p:sp>
      <p:sp>
        <p:nvSpPr>
          <p:cNvPr id="1973586346" name="Text 4"/>
          <p:cNvSpPr/>
          <p:nvPr/>
        </p:nvSpPr>
        <p:spPr bwMode="auto">
          <a:xfrm>
            <a:off x="5372694" y="4159923"/>
            <a:ext cx="4205572" cy="1580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98"/>
              </a:lnSpc>
              <a:buNone/>
              <a:defRPr/>
            </a:pPr>
            <a:r>
              <a:rPr lang="ru-RU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Управление информацией о каждом студенте</a:t>
            </a:r>
            <a:r>
              <a:rPr lang="en-US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, </a:t>
            </a:r>
            <a:r>
              <a:rPr lang="ru-RU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редактирование</a:t>
            </a:r>
            <a:r>
              <a:rPr lang="en-US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, </a:t>
            </a:r>
            <a:r>
              <a:rPr lang="ru-RU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удаление,</a:t>
            </a:r>
            <a:r>
              <a:rPr lang="en-US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 д</a:t>
            </a:r>
            <a:r>
              <a:rPr lang="ru-RU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обавление и просмотр.</a:t>
            </a:r>
            <a:endParaRPr sz="1900">
              <a:solidFill>
                <a:schemeClr val="tx1"/>
              </a:solidFill>
            </a:endParaRPr>
          </a:p>
        </p:txBody>
      </p:sp>
      <p:sp>
        <p:nvSpPr>
          <p:cNvPr id="911000130" name="Text 5"/>
          <p:cNvSpPr/>
          <p:nvPr/>
        </p:nvSpPr>
        <p:spPr bwMode="auto">
          <a:xfrm>
            <a:off x="9881353" y="3570207"/>
            <a:ext cx="2741591" cy="34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99"/>
              </a:lnSpc>
              <a:buNone/>
              <a:defRPr/>
            </a:pPr>
            <a:r>
              <a:rPr lang="en-US" sz="2150" b="1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Приемная комиссия</a:t>
            </a:r>
            <a:endParaRPr lang="en-US" sz="2150"/>
          </a:p>
        </p:txBody>
      </p:sp>
      <p:sp>
        <p:nvSpPr>
          <p:cNvPr id="1353292696" name="Text 6"/>
          <p:cNvSpPr/>
          <p:nvPr/>
        </p:nvSpPr>
        <p:spPr bwMode="auto">
          <a:xfrm>
            <a:off x="9881353" y="4159923"/>
            <a:ext cx="3898820" cy="1580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98"/>
              </a:lnSpc>
              <a:buNone/>
              <a:defRPr/>
            </a:pPr>
            <a:r>
              <a:rPr lang="ru-RU" sz="1900" b="0" i="0" u="none" strike="noStrike" cap="none" spc="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Просмотр информации о студентах и добавлении каждого студента в базу данных.</a:t>
            </a:r>
            <a:endParaRPr sz="1900">
              <a:solidFill>
                <a:schemeClr val="tx1"/>
              </a:solidFill>
            </a:endParaRPr>
          </a:p>
          <a:p>
            <a:pPr marL="0" indent="0">
              <a:lnSpc>
                <a:spcPts val="3098"/>
              </a:lnSpc>
              <a:buNone/>
              <a:defRPr/>
            </a:pPr>
            <a:endParaRPr sz="190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740957368" name="Прямоугольник 740957367"/>
          <p:cNvSpPr/>
          <p:nvPr/>
        </p:nvSpPr>
        <p:spPr bwMode="auto">
          <a:xfrm>
            <a:off x="5486399" y="0"/>
            <a:ext cx="9131868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699" cap="flat" cmpd="sng" algn="ctr">
            <a:solidFill>
              <a:schemeClr val="tx1">
                <a:lumMod val="65098"/>
                <a:lumOff val="34902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solidFill>
                <a:schemeClr val="tx1"/>
              </a:solidFill>
              <a:highlight>
                <a:srgbClr val="800080"/>
              </a:highlight>
            </a:endParaRPr>
          </a:p>
        </p:txBody>
      </p:sp>
      <p:sp>
        <p:nvSpPr>
          <p:cNvPr id="201987431" name="Text 0"/>
          <p:cNvSpPr/>
          <p:nvPr/>
        </p:nvSpPr>
        <p:spPr bwMode="auto">
          <a:xfrm>
            <a:off x="6350436" y="1561623"/>
            <a:ext cx="3903395" cy="68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99"/>
              </a:lnSpc>
              <a:buNone/>
              <a:defRPr/>
            </a:pPr>
            <a:r>
              <a:rPr lang="en-US" sz="4300" b="1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Цели и задачи</a:t>
            </a:r>
            <a:endParaRPr lang="en-US" sz="4300"/>
          </a:p>
        </p:txBody>
      </p:sp>
      <p:sp>
        <p:nvSpPr>
          <p:cNvPr id="768397632" name="Shape 1"/>
          <p:cNvSpPr/>
          <p:nvPr/>
        </p:nvSpPr>
        <p:spPr bwMode="auto">
          <a:xfrm>
            <a:off x="6350436" y="2895361"/>
            <a:ext cx="555426" cy="555426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143078961" name="Text 2"/>
          <p:cNvSpPr/>
          <p:nvPr/>
        </p:nvSpPr>
        <p:spPr bwMode="auto">
          <a:xfrm>
            <a:off x="6537914" y="3008470"/>
            <a:ext cx="180829" cy="32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49"/>
              </a:lnSpc>
              <a:buNone/>
              <a:defRPr/>
            </a:pPr>
            <a:r>
              <a:rPr lang="en-US" sz="25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1</a:t>
            </a:r>
            <a:endParaRPr lang="en-US" sz="2550"/>
          </a:p>
        </p:txBody>
      </p:sp>
      <p:sp>
        <p:nvSpPr>
          <p:cNvPr id="1830937037" name="Text 3"/>
          <p:cNvSpPr/>
          <p:nvPr/>
        </p:nvSpPr>
        <p:spPr bwMode="auto">
          <a:xfrm>
            <a:off x="7152678" y="2895361"/>
            <a:ext cx="278237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99"/>
              </a:lnSpc>
              <a:buNone/>
              <a:defRPr/>
            </a:pPr>
            <a:r>
              <a:rPr lang="en-US" sz="21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Оптимизация процессов</a:t>
            </a:r>
            <a:endParaRPr lang="en-US" sz="2150"/>
          </a:p>
        </p:txBody>
      </p:sp>
      <p:sp>
        <p:nvSpPr>
          <p:cNvPr id="1992966553" name="Text 4"/>
          <p:cNvSpPr/>
          <p:nvPr/>
        </p:nvSpPr>
        <p:spPr bwMode="auto">
          <a:xfrm>
            <a:off x="7152678" y="3729276"/>
            <a:ext cx="2782371" cy="1185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98"/>
              </a:lnSpc>
              <a:buNone/>
              <a:defRPr/>
            </a:pPr>
            <a:r>
              <a:rPr lang="en-US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Автоматизация задач, повышение эффективности.</a:t>
            </a:r>
            <a:endParaRPr lang="en-US" sz="1900"/>
          </a:p>
        </p:txBody>
      </p:sp>
      <p:sp>
        <p:nvSpPr>
          <p:cNvPr id="1623446587" name="Shape 5"/>
          <p:cNvSpPr/>
          <p:nvPr/>
        </p:nvSpPr>
        <p:spPr bwMode="auto">
          <a:xfrm>
            <a:off x="10181866" y="2895361"/>
            <a:ext cx="555426" cy="555426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474052900" name="Text 6"/>
          <p:cNvSpPr/>
          <p:nvPr/>
        </p:nvSpPr>
        <p:spPr bwMode="auto">
          <a:xfrm>
            <a:off x="10369287" y="3008470"/>
            <a:ext cx="180829" cy="32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49"/>
              </a:lnSpc>
              <a:buNone/>
              <a:defRPr/>
            </a:pPr>
            <a:r>
              <a:rPr lang="en-US" sz="25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2</a:t>
            </a:r>
            <a:endParaRPr lang="en-US" sz="2550"/>
          </a:p>
        </p:txBody>
      </p:sp>
      <p:sp>
        <p:nvSpPr>
          <p:cNvPr id="1714864912" name="Text 7"/>
          <p:cNvSpPr/>
          <p:nvPr/>
        </p:nvSpPr>
        <p:spPr bwMode="auto">
          <a:xfrm>
            <a:off x="10984110" y="2895361"/>
            <a:ext cx="278237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99"/>
              </a:lnSpc>
              <a:buNone/>
              <a:defRPr/>
            </a:pPr>
            <a:r>
              <a:rPr lang="en-US" sz="21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Улучшение взаимодействия</a:t>
            </a:r>
            <a:endParaRPr lang="en-US" sz="2150"/>
          </a:p>
        </p:txBody>
      </p:sp>
      <p:sp>
        <p:nvSpPr>
          <p:cNvPr id="551644187" name="Text 8"/>
          <p:cNvSpPr/>
          <p:nvPr/>
        </p:nvSpPr>
        <p:spPr bwMode="auto">
          <a:xfrm>
            <a:off x="10984110" y="3729276"/>
            <a:ext cx="3214156" cy="1185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98"/>
              </a:lnSpc>
              <a:buNone/>
              <a:defRPr/>
            </a:pPr>
            <a:r>
              <a:rPr lang="en-US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Обеспечение простого и удобного доступа к </a:t>
            </a:r>
            <a:r>
              <a:rPr lang="ru-RU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управлению </a:t>
            </a:r>
            <a:r>
              <a:rPr lang="en-US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информации.</a:t>
            </a:r>
            <a:endParaRPr lang="en-US" sz="1900"/>
          </a:p>
        </p:txBody>
      </p:sp>
      <p:sp>
        <p:nvSpPr>
          <p:cNvPr id="2069887670" name="Shape 9"/>
          <p:cNvSpPr/>
          <p:nvPr/>
        </p:nvSpPr>
        <p:spPr bwMode="auto">
          <a:xfrm>
            <a:off x="6350436" y="5438893"/>
            <a:ext cx="555426" cy="555426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574937491" name="Text 10"/>
          <p:cNvSpPr/>
          <p:nvPr/>
        </p:nvSpPr>
        <p:spPr bwMode="auto">
          <a:xfrm>
            <a:off x="6537855" y="5552002"/>
            <a:ext cx="180829" cy="32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49"/>
              </a:lnSpc>
              <a:buNone/>
              <a:defRPr/>
            </a:pPr>
            <a:r>
              <a:rPr lang="en-US" sz="25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3</a:t>
            </a:r>
            <a:endParaRPr lang="en-US" sz="2550"/>
          </a:p>
        </p:txBody>
      </p:sp>
      <p:sp>
        <p:nvSpPr>
          <p:cNvPr id="302230168" name="Text 11"/>
          <p:cNvSpPr/>
          <p:nvPr/>
        </p:nvSpPr>
        <p:spPr bwMode="auto">
          <a:xfrm>
            <a:off x="7152678" y="5438893"/>
            <a:ext cx="661368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99"/>
              </a:lnSpc>
              <a:buNone/>
              <a:defRPr/>
            </a:pPr>
            <a:r>
              <a:rPr lang="en-US" sz="21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Создание единого информационного пространства</a:t>
            </a:r>
            <a:endParaRPr lang="en-US" sz="2150"/>
          </a:p>
        </p:txBody>
      </p:sp>
      <p:sp>
        <p:nvSpPr>
          <p:cNvPr id="87011362" name="Text 12"/>
          <p:cNvSpPr/>
          <p:nvPr/>
        </p:nvSpPr>
        <p:spPr bwMode="auto">
          <a:xfrm>
            <a:off x="7152678" y="6272807"/>
            <a:ext cx="5474572" cy="395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98"/>
              </a:lnSpc>
              <a:buNone/>
              <a:defRPr/>
            </a:pPr>
            <a:r>
              <a:rPr lang="en-US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Интеграция данных, доступность информации.</a:t>
            </a:r>
            <a:endParaRPr lang="en-US"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6058173" name="Прямоугольник 1906058172"/>
          <p:cNvSpPr/>
          <p:nvPr/>
        </p:nvSpPr>
        <p:spPr bwMode="auto">
          <a:xfrm>
            <a:off x="15767" y="0"/>
            <a:ext cx="14609999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699" cap="flat" cmpd="sng" algn="ctr">
            <a:solidFill>
              <a:schemeClr val="tx1">
                <a:lumMod val="65098"/>
                <a:lumOff val="34902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solidFill>
                <a:schemeClr val="tx1"/>
              </a:solidFill>
              <a:highlight>
                <a:srgbClr val="800080"/>
              </a:highlight>
            </a:endParaRPr>
          </a:p>
        </p:txBody>
      </p:sp>
      <p:sp>
        <p:nvSpPr>
          <p:cNvPr id="750368231" name="Text 0"/>
          <p:cNvSpPr/>
          <p:nvPr/>
        </p:nvSpPr>
        <p:spPr bwMode="auto">
          <a:xfrm>
            <a:off x="3915697" y="979392"/>
            <a:ext cx="7415926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99"/>
              </a:lnSpc>
              <a:buNone/>
              <a:defRPr/>
            </a:pPr>
            <a:r>
              <a:rPr lang="en-US" sz="4300" b="1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Функциональность приложения</a:t>
            </a:r>
            <a:endParaRPr lang="en-US" sz="4300"/>
          </a:p>
        </p:txBody>
      </p:sp>
      <p:sp>
        <p:nvSpPr>
          <p:cNvPr id="2143931666" name="Shape 1"/>
          <p:cNvSpPr/>
          <p:nvPr/>
        </p:nvSpPr>
        <p:spPr bwMode="auto">
          <a:xfrm>
            <a:off x="3915697" y="2721276"/>
            <a:ext cx="3584614" cy="2564843"/>
          </a:xfrm>
          <a:prstGeom prst="roundRect">
            <a:avLst>
              <a:gd name="adj" fmla="val 14439"/>
            </a:avLst>
          </a:prstGeom>
          <a:solidFill>
            <a:srgbClr val="46464A"/>
          </a:solidFill>
          <a:ln/>
        </p:spPr>
      </p:sp>
      <p:sp>
        <p:nvSpPr>
          <p:cNvPr id="283530106" name="Text 2"/>
          <p:cNvSpPr/>
          <p:nvPr/>
        </p:nvSpPr>
        <p:spPr bwMode="auto">
          <a:xfrm>
            <a:off x="3977401" y="2996198"/>
            <a:ext cx="346120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99"/>
              </a:lnSpc>
              <a:buNone/>
              <a:defRPr/>
            </a:pPr>
            <a:r>
              <a:rPr lang="en-US" sz="200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Управление </a:t>
            </a:r>
            <a:r>
              <a:rPr lang="ru-RU" sz="200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информацией</a:t>
            </a:r>
            <a:endParaRPr lang="en-US" sz="2150"/>
          </a:p>
        </p:txBody>
      </p:sp>
      <p:sp>
        <p:nvSpPr>
          <p:cNvPr id="373673852" name="Text 3"/>
          <p:cNvSpPr/>
          <p:nvPr/>
        </p:nvSpPr>
        <p:spPr bwMode="auto">
          <a:xfrm>
            <a:off x="4039105" y="3353498"/>
            <a:ext cx="3337798" cy="1185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98"/>
              </a:lnSpc>
              <a:buNone/>
              <a:defRPr/>
            </a:pPr>
            <a:r>
              <a:rPr lang="en-US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Добавление</a:t>
            </a:r>
            <a:r>
              <a:rPr lang="ru-RU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 и </a:t>
            </a:r>
            <a:r>
              <a:rPr lang="en-US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редактирование</a:t>
            </a:r>
            <a:r>
              <a:rPr lang="ru-RU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 информации о студентах и преподавателях.</a:t>
            </a:r>
            <a:endParaRPr lang="en-US" sz="1900"/>
          </a:p>
        </p:txBody>
      </p:sp>
      <p:sp>
        <p:nvSpPr>
          <p:cNvPr id="1485921174" name="Shape 4"/>
          <p:cNvSpPr/>
          <p:nvPr/>
        </p:nvSpPr>
        <p:spPr bwMode="auto">
          <a:xfrm>
            <a:off x="7747127" y="2721276"/>
            <a:ext cx="3584614" cy="2564843"/>
          </a:xfrm>
          <a:prstGeom prst="roundRect">
            <a:avLst>
              <a:gd name="adj" fmla="val 14439"/>
            </a:avLst>
          </a:prstGeom>
          <a:solidFill>
            <a:srgbClr val="46464A"/>
          </a:solidFill>
          <a:ln/>
        </p:spPr>
      </p:sp>
      <p:sp>
        <p:nvSpPr>
          <p:cNvPr id="917318358" name="Text 5"/>
          <p:cNvSpPr/>
          <p:nvPr/>
        </p:nvSpPr>
        <p:spPr bwMode="auto">
          <a:xfrm>
            <a:off x="7993944" y="2996198"/>
            <a:ext cx="3190228" cy="35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99"/>
              </a:lnSpc>
              <a:buNone/>
              <a:defRPr/>
            </a:pPr>
            <a:r>
              <a:rPr lang="ru-RU" sz="21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Просмотр информации</a:t>
            </a:r>
          </a:p>
        </p:txBody>
      </p:sp>
      <p:sp>
        <p:nvSpPr>
          <p:cNvPr id="1535929040" name="Text 6"/>
          <p:cNvSpPr/>
          <p:nvPr/>
        </p:nvSpPr>
        <p:spPr bwMode="auto">
          <a:xfrm>
            <a:off x="7993944" y="3353498"/>
            <a:ext cx="3090981" cy="1580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98"/>
              </a:lnSpc>
              <a:buNone/>
              <a:defRPr/>
            </a:pPr>
            <a:r>
              <a:rPr lang="en-US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Просмотр</a:t>
            </a:r>
            <a:r>
              <a:rPr lang="ru-RU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 любой информации связанной с членами колледжа.</a:t>
            </a:r>
            <a:endParaRPr lang="en-US" sz="1900"/>
          </a:p>
        </p:txBody>
      </p:sp>
      <p:sp>
        <p:nvSpPr>
          <p:cNvPr id="19981580" name="Shape 7"/>
          <p:cNvSpPr/>
          <p:nvPr/>
        </p:nvSpPr>
        <p:spPr bwMode="auto">
          <a:xfrm>
            <a:off x="3915697" y="5532937"/>
            <a:ext cx="7415926" cy="1774746"/>
          </a:xfrm>
          <a:prstGeom prst="roundRect">
            <a:avLst>
              <a:gd name="adj" fmla="val 20867"/>
            </a:avLst>
          </a:prstGeom>
          <a:solidFill>
            <a:srgbClr val="46464A"/>
          </a:solidFill>
          <a:ln/>
        </p:spPr>
      </p:sp>
      <p:sp>
        <p:nvSpPr>
          <p:cNvPr id="216521030" name="Text 8"/>
          <p:cNvSpPr/>
          <p:nvPr/>
        </p:nvSpPr>
        <p:spPr bwMode="auto">
          <a:xfrm>
            <a:off x="4162513" y="5601465"/>
            <a:ext cx="5229686" cy="356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99"/>
              </a:lnSpc>
              <a:buNone/>
              <a:defRPr/>
            </a:pPr>
            <a:r>
              <a:rPr lang="ru-RU" sz="21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Поиск и анализирование информации</a:t>
            </a:r>
            <a:endParaRPr lang="en-US" sz="2150"/>
          </a:p>
        </p:txBody>
      </p:sp>
      <p:sp>
        <p:nvSpPr>
          <p:cNvPr id="1522319380" name="Text 9"/>
          <p:cNvSpPr/>
          <p:nvPr/>
        </p:nvSpPr>
        <p:spPr bwMode="auto">
          <a:xfrm>
            <a:off x="4162513" y="6025261"/>
            <a:ext cx="6922293" cy="79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98"/>
              </a:lnSpc>
              <a:buNone/>
              <a:defRPr/>
            </a:pPr>
            <a:r>
              <a:rPr lang="ru-RU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Поиск и </a:t>
            </a:r>
            <a:r>
              <a:rPr lang="en-US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анализ</a:t>
            </a:r>
            <a:r>
              <a:rPr lang="ru-RU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 информации по количеству студентов</a:t>
            </a:r>
            <a:r>
              <a:rPr lang="en-US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, </a:t>
            </a:r>
            <a:r>
              <a:rPr lang="ru-RU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количеству преподавателей и количеству отработанных часов</a:t>
            </a:r>
            <a:r>
              <a:rPr lang="en-US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.</a:t>
            </a:r>
            <a:endParaRPr lang="en-US"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87842441" name="Прямоугольник 687842440"/>
          <p:cNvSpPr/>
          <p:nvPr/>
        </p:nvSpPr>
        <p:spPr bwMode="auto">
          <a:xfrm>
            <a:off x="5486399" y="0"/>
            <a:ext cx="9139366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699" cap="flat" cmpd="sng" algn="ctr">
            <a:solidFill>
              <a:schemeClr val="tx1">
                <a:lumMod val="65098"/>
                <a:lumOff val="34902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solidFill>
                <a:schemeClr val="tx1"/>
              </a:solidFill>
              <a:highlight>
                <a:srgbClr val="800080"/>
              </a:highlight>
            </a:endParaRPr>
          </a:p>
        </p:txBody>
      </p:sp>
      <p:sp>
        <p:nvSpPr>
          <p:cNvPr id="397014304" name="Text 0"/>
          <p:cNvSpPr/>
          <p:nvPr/>
        </p:nvSpPr>
        <p:spPr bwMode="auto">
          <a:xfrm>
            <a:off x="6350436" y="1973698"/>
            <a:ext cx="7415926" cy="898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99"/>
              </a:lnSpc>
              <a:buNone/>
              <a:defRPr/>
            </a:pPr>
            <a:r>
              <a:rPr lang="en-US" sz="4300" b="1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Разработка приложения</a:t>
            </a:r>
            <a:endParaRPr lang="en-US" sz="4300"/>
          </a:p>
        </p:txBody>
      </p:sp>
      <p:pic>
        <p:nvPicPr>
          <p:cNvPr id="827797183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350436" y="3715582"/>
            <a:ext cx="617220" cy="617220"/>
          </a:xfrm>
          <a:prstGeom prst="rect">
            <a:avLst/>
          </a:prstGeom>
        </p:spPr>
      </p:pic>
      <p:sp>
        <p:nvSpPr>
          <p:cNvPr id="1407817178" name="Text 1"/>
          <p:cNvSpPr/>
          <p:nvPr/>
        </p:nvSpPr>
        <p:spPr bwMode="auto">
          <a:xfrm>
            <a:off x="6350436" y="4579619"/>
            <a:ext cx="774131" cy="34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99"/>
              </a:lnSpc>
              <a:buNone/>
              <a:defRPr/>
            </a:pPr>
            <a:r>
              <a:rPr lang="en-US" sz="21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Kotlin</a:t>
            </a:r>
            <a:endParaRPr lang="en-US" sz="2150"/>
          </a:p>
        </p:txBody>
      </p:sp>
      <p:sp>
        <p:nvSpPr>
          <p:cNvPr id="1266159767" name="Text 2"/>
          <p:cNvSpPr/>
          <p:nvPr/>
        </p:nvSpPr>
        <p:spPr bwMode="auto">
          <a:xfrm>
            <a:off x="6350436" y="5070633"/>
            <a:ext cx="3522819" cy="1185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98"/>
              </a:lnSpc>
              <a:buNone/>
              <a:defRPr/>
            </a:pPr>
            <a:r>
              <a:rPr lang="en-US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Современный язык программирования для Android.</a:t>
            </a:r>
            <a:endParaRPr lang="en-US" sz="1900"/>
          </a:p>
        </p:txBody>
      </p:sp>
      <p:pic>
        <p:nvPicPr>
          <p:cNvPr id="273260381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243540" y="3715582"/>
            <a:ext cx="617220" cy="617220"/>
          </a:xfrm>
          <a:prstGeom prst="rect">
            <a:avLst/>
          </a:prstGeom>
        </p:spPr>
      </p:pic>
      <p:sp>
        <p:nvSpPr>
          <p:cNvPr id="704165835" name="Text 3"/>
          <p:cNvSpPr/>
          <p:nvPr/>
        </p:nvSpPr>
        <p:spPr bwMode="auto">
          <a:xfrm>
            <a:off x="10243540" y="4579619"/>
            <a:ext cx="1972310" cy="34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99"/>
              </a:lnSpc>
              <a:buNone/>
              <a:defRPr/>
            </a:pPr>
            <a:r>
              <a:rPr lang="en-US" sz="21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Android Studio</a:t>
            </a:r>
            <a:endParaRPr lang="en-US" sz="2150"/>
          </a:p>
        </p:txBody>
      </p:sp>
      <p:sp>
        <p:nvSpPr>
          <p:cNvPr id="20383596" name="Text 4"/>
          <p:cNvSpPr/>
          <p:nvPr/>
        </p:nvSpPr>
        <p:spPr bwMode="auto">
          <a:xfrm>
            <a:off x="10243540" y="5070633"/>
            <a:ext cx="3522819" cy="79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98"/>
              </a:lnSpc>
              <a:buNone/>
              <a:defRPr/>
            </a:pPr>
            <a:r>
              <a:rPr lang="en-US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Интегрированная среда разработки для Android.</a:t>
            </a:r>
            <a:endParaRPr lang="en-US"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151886" name="Прямоугольник 594151885"/>
          <p:cNvSpPr/>
          <p:nvPr/>
        </p:nvSpPr>
        <p:spPr bwMode="auto">
          <a:xfrm>
            <a:off x="45766" y="0"/>
            <a:ext cx="14584631" cy="8234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699" cap="flat" cmpd="sng" algn="ctr">
            <a:solidFill>
              <a:schemeClr val="tx1">
                <a:lumMod val="65098"/>
                <a:lumOff val="34902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solidFill>
                <a:schemeClr val="tx1"/>
              </a:solidFill>
              <a:highlight>
                <a:srgbClr val="800080"/>
              </a:highlight>
            </a:endParaRPr>
          </a:p>
        </p:txBody>
      </p:sp>
      <p:sp>
        <p:nvSpPr>
          <p:cNvPr id="1435014913" name="Text 0"/>
          <p:cNvSpPr/>
          <p:nvPr/>
        </p:nvSpPr>
        <p:spPr bwMode="auto">
          <a:xfrm>
            <a:off x="6846567" y="1250547"/>
            <a:ext cx="7415926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99"/>
              </a:lnSpc>
              <a:buNone/>
              <a:defRPr/>
            </a:pPr>
            <a:r>
              <a:rPr lang="ru-RU" sz="3600" b="1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Используемые инструменты</a:t>
            </a:r>
            <a:endParaRPr lang="en-US" sz="4300"/>
          </a:p>
        </p:txBody>
      </p:sp>
      <p:sp>
        <p:nvSpPr>
          <p:cNvPr id="1548304309" name="Shape 1"/>
          <p:cNvSpPr/>
          <p:nvPr/>
        </p:nvSpPr>
        <p:spPr bwMode="auto">
          <a:xfrm>
            <a:off x="7201611" y="2804932"/>
            <a:ext cx="30479" cy="4344828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1929217032" name="Shape 2"/>
          <p:cNvSpPr/>
          <p:nvPr/>
        </p:nvSpPr>
        <p:spPr bwMode="auto">
          <a:xfrm>
            <a:off x="7464084" y="3344999"/>
            <a:ext cx="864036" cy="30479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324626912" name="Shape 3"/>
          <p:cNvSpPr/>
          <p:nvPr/>
        </p:nvSpPr>
        <p:spPr bwMode="auto">
          <a:xfrm>
            <a:off x="6939138" y="3082586"/>
            <a:ext cx="555426" cy="555426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421679036" name="Text 4"/>
          <p:cNvSpPr/>
          <p:nvPr/>
        </p:nvSpPr>
        <p:spPr bwMode="auto">
          <a:xfrm>
            <a:off x="7126616" y="3195695"/>
            <a:ext cx="180829" cy="32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49"/>
              </a:lnSpc>
              <a:buNone/>
              <a:defRPr/>
            </a:pPr>
            <a:r>
              <a:rPr lang="en-US" sz="25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1</a:t>
            </a:r>
            <a:endParaRPr lang="en-US" sz="2550"/>
          </a:p>
        </p:txBody>
      </p:sp>
      <p:sp>
        <p:nvSpPr>
          <p:cNvPr id="861744376" name="Text 5"/>
          <p:cNvSpPr/>
          <p:nvPr/>
        </p:nvSpPr>
        <p:spPr bwMode="auto">
          <a:xfrm>
            <a:off x="8574640" y="3051748"/>
            <a:ext cx="5687853" cy="79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98"/>
              </a:lnSpc>
              <a:buNone/>
              <a:defRPr/>
            </a:pPr>
            <a:r>
              <a:rPr lang="ru-RU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База данных </a:t>
            </a:r>
            <a:r>
              <a:rPr lang="en-US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ROOM</a:t>
            </a:r>
            <a:endParaRPr lang="en-US" sz="1900"/>
          </a:p>
        </p:txBody>
      </p:sp>
      <p:sp>
        <p:nvSpPr>
          <p:cNvPr id="582423048" name="Shape 6"/>
          <p:cNvSpPr/>
          <p:nvPr/>
        </p:nvSpPr>
        <p:spPr bwMode="auto">
          <a:xfrm>
            <a:off x="7464084" y="4875548"/>
            <a:ext cx="864036" cy="30479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1367681956" name="Shape 7"/>
          <p:cNvSpPr/>
          <p:nvPr/>
        </p:nvSpPr>
        <p:spPr bwMode="auto">
          <a:xfrm>
            <a:off x="6939138" y="4613134"/>
            <a:ext cx="555426" cy="555426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926952808" name="Text 8"/>
          <p:cNvSpPr/>
          <p:nvPr/>
        </p:nvSpPr>
        <p:spPr bwMode="auto">
          <a:xfrm>
            <a:off x="7126557" y="4726243"/>
            <a:ext cx="180829" cy="32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49"/>
              </a:lnSpc>
              <a:buNone/>
              <a:defRPr/>
            </a:pPr>
            <a:r>
              <a:rPr lang="en-US" sz="25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2</a:t>
            </a:r>
            <a:endParaRPr lang="en-US" sz="2550"/>
          </a:p>
        </p:txBody>
      </p:sp>
      <p:sp>
        <p:nvSpPr>
          <p:cNvPr id="1158934190" name="Text 9"/>
          <p:cNvSpPr/>
          <p:nvPr/>
        </p:nvSpPr>
        <p:spPr bwMode="auto">
          <a:xfrm>
            <a:off x="8574640" y="4582296"/>
            <a:ext cx="5687853" cy="79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98"/>
              </a:lnSpc>
              <a:buNone/>
              <a:defRPr/>
            </a:pPr>
            <a:r>
              <a:rPr lang="ru-RU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Переход при помощи библиотеки </a:t>
            </a:r>
            <a:r>
              <a:rPr lang="en-US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Navigation</a:t>
            </a:r>
            <a:endParaRPr lang="en-US" sz="1900"/>
          </a:p>
        </p:txBody>
      </p:sp>
      <p:sp>
        <p:nvSpPr>
          <p:cNvPr id="1070237998" name="Shape 10"/>
          <p:cNvSpPr/>
          <p:nvPr/>
        </p:nvSpPr>
        <p:spPr bwMode="auto">
          <a:xfrm>
            <a:off x="7464084" y="6406096"/>
            <a:ext cx="864036" cy="30479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1425327878" name="Shape 11"/>
          <p:cNvSpPr/>
          <p:nvPr/>
        </p:nvSpPr>
        <p:spPr bwMode="auto">
          <a:xfrm>
            <a:off x="6939138" y="6143682"/>
            <a:ext cx="555426" cy="555426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432156621" name="Text 12"/>
          <p:cNvSpPr/>
          <p:nvPr/>
        </p:nvSpPr>
        <p:spPr bwMode="auto">
          <a:xfrm>
            <a:off x="7126557" y="6256791"/>
            <a:ext cx="180829" cy="32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49"/>
              </a:lnSpc>
              <a:buNone/>
              <a:defRPr/>
            </a:pPr>
            <a:r>
              <a:rPr lang="en-US" sz="25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3</a:t>
            </a:r>
            <a:endParaRPr lang="en-US" sz="2550"/>
          </a:p>
        </p:txBody>
      </p:sp>
      <p:sp>
        <p:nvSpPr>
          <p:cNvPr id="391851676" name="Text 13"/>
          <p:cNvSpPr/>
          <p:nvPr/>
        </p:nvSpPr>
        <p:spPr bwMode="auto">
          <a:xfrm>
            <a:off x="8574640" y="6112845"/>
            <a:ext cx="5687853" cy="79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98"/>
              </a:lnSpc>
              <a:buNone/>
              <a:defRPr/>
            </a:pPr>
            <a:r>
              <a:rPr lang="ru-RU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Сохранение данных при помощи </a:t>
            </a:r>
            <a:r>
              <a:rPr lang="en-US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SharedPreference</a:t>
            </a:r>
            <a:endParaRPr lang="en-US" sz="1900"/>
          </a:p>
        </p:txBody>
      </p:sp>
      <p:pic>
        <p:nvPicPr>
          <p:cNvPr id="391551863" name="Рисунок 39155186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38266" y="2293848"/>
            <a:ext cx="5470954" cy="36473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864037" y="107144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  <a:defRPr/>
            </a:pPr>
            <a:r>
              <a:rPr lang="en-US" sz="4300" b="1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Особенности разработки</a:t>
            </a:r>
            <a:endParaRPr lang="en-US" sz="4300"/>
          </a:p>
        </p:txBody>
      </p:sp>
      <p:sp>
        <p:nvSpPr>
          <p:cNvPr id="4" name="Shape 1"/>
          <p:cNvSpPr/>
          <p:nvPr/>
        </p:nvSpPr>
        <p:spPr bwMode="auto">
          <a:xfrm>
            <a:off x="1219081" y="2813328"/>
            <a:ext cx="30480" cy="4344829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5" name="Shape 2"/>
          <p:cNvSpPr/>
          <p:nvPr/>
        </p:nvSpPr>
        <p:spPr bwMode="auto">
          <a:xfrm>
            <a:off x="1481554" y="3353395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6" name="Shape 3"/>
          <p:cNvSpPr/>
          <p:nvPr/>
        </p:nvSpPr>
        <p:spPr bwMode="auto">
          <a:xfrm>
            <a:off x="956608" y="309098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 bwMode="auto">
          <a:xfrm>
            <a:off x="1169610" y="3204091"/>
            <a:ext cx="129421" cy="32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  <a:defRPr/>
            </a:pPr>
            <a:r>
              <a:rPr lang="en-US" sz="25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1</a:t>
            </a:r>
            <a:endParaRPr lang="en-US" sz="2550"/>
          </a:p>
        </p:txBody>
      </p:sp>
      <p:sp>
        <p:nvSpPr>
          <p:cNvPr id="8" name="Text 5"/>
          <p:cNvSpPr/>
          <p:nvPr/>
        </p:nvSpPr>
        <p:spPr bwMode="auto">
          <a:xfrm>
            <a:off x="2592110" y="3060144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99"/>
              </a:lnSpc>
              <a:buNone/>
              <a:defRPr/>
            </a:pPr>
            <a:r>
              <a:rPr lang="en-US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Безопасность данных: аутентификация.</a:t>
            </a:r>
            <a:endParaRPr lang="en-US" sz="1900"/>
          </a:p>
        </p:txBody>
      </p:sp>
      <p:sp>
        <p:nvSpPr>
          <p:cNvPr id="9" name="Shape 6"/>
          <p:cNvSpPr/>
          <p:nvPr/>
        </p:nvSpPr>
        <p:spPr bwMode="auto">
          <a:xfrm>
            <a:off x="1481554" y="4883944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10" name="Shape 7"/>
          <p:cNvSpPr/>
          <p:nvPr/>
        </p:nvSpPr>
        <p:spPr bwMode="auto">
          <a:xfrm>
            <a:off x="956608" y="462153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 bwMode="auto">
          <a:xfrm>
            <a:off x="1137464" y="4734639"/>
            <a:ext cx="193596" cy="32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  <a:defRPr/>
            </a:pPr>
            <a:r>
              <a:rPr lang="en-US" sz="25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2</a:t>
            </a:r>
            <a:endParaRPr lang="en-US" sz="2550"/>
          </a:p>
        </p:txBody>
      </p:sp>
      <p:sp>
        <p:nvSpPr>
          <p:cNvPr id="12" name="Text 9"/>
          <p:cNvSpPr/>
          <p:nvPr/>
        </p:nvSpPr>
        <p:spPr bwMode="auto">
          <a:xfrm>
            <a:off x="2592110" y="4590693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99"/>
              </a:lnSpc>
              <a:buNone/>
              <a:defRPr/>
            </a:pPr>
            <a:r>
              <a:rPr lang="en-US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Синхронизация: обновление информации в режиме реального времени.</a:t>
            </a:r>
            <a:endParaRPr lang="en-US" sz="1900"/>
          </a:p>
        </p:txBody>
      </p:sp>
      <p:sp>
        <p:nvSpPr>
          <p:cNvPr id="13" name="Shape 10"/>
          <p:cNvSpPr/>
          <p:nvPr/>
        </p:nvSpPr>
        <p:spPr bwMode="auto">
          <a:xfrm>
            <a:off x="1481554" y="6414492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14" name="Shape 11"/>
          <p:cNvSpPr/>
          <p:nvPr/>
        </p:nvSpPr>
        <p:spPr bwMode="auto">
          <a:xfrm>
            <a:off x="956608" y="615207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5" name="Text 12"/>
          <p:cNvSpPr/>
          <p:nvPr/>
        </p:nvSpPr>
        <p:spPr bwMode="auto">
          <a:xfrm>
            <a:off x="1135678" y="6265187"/>
            <a:ext cx="197167" cy="32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  <a:defRPr/>
            </a:pPr>
            <a:r>
              <a:rPr lang="en-US" sz="25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3</a:t>
            </a:r>
            <a:endParaRPr lang="en-US" sz="2550"/>
          </a:p>
        </p:txBody>
      </p:sp>
      <p:sp>
        <p:nvSpPr>
          <p:cNvPr id="16" name="Text 13"/>
          <p:cNvSpPr/>
          <p:nvPr/>
        </p:nvSpPr>
        <p:spPr bwMode="auto">
          <a:xfrm>
            <a:off x="2592110" y="6121241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99"/>
              </a:lnSpc>
              <a:buNone/>
              <a:defRPr/>
            </a:pPr>
            <a:r>
              <a:rPr lang="en-US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Поддержка ОС: совместимость с различными версиями Android.</a:t>
            </a:r>
            <a:endParaRPr lang="en-US" sz="1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30400" cy="2688669"/>
          </a:xfrm>
          <a:prstGeom prst="rect">
            <a:avLst/>
          </a:prstGeom>
        </p:spPr>
      </p:pic>
      <p:sp>
        <p:nvSpPr>
          <p:cNvPr id="1174952278" name="Прямоугольник 1174952277"/>
          <p:cNvSpPr/>
          <p:nvPr/>
        </p:nvSpPr>
        <p:spPr bwMode="auto">
          <a:xfrm>
            <a:off x="45767" y="0"/>
            <a:ext cx="14584632" cy="8234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699" cap="flat" cmpd="sng" algn="ctr">
            <a:solidFill>
              <a:schemeClr val="tx1">
                <a:lumMod val="65098"/>
                <a:lumOff val="34902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solidFill>
                <a:schemeClr val="tx1"/>
              </a:solidFill>
              <a:highlight>
                <a:srgbClr val="800080"/>
              </a:highlight>
            </a:endParaRPr>
          </a:p>
        </p:txBody>
      </p:sp>
      <p:sp>
        <p:nvSpPr>
          <p:cNvPr id="781932549" name="Text 0"/>
          <p:cNvSpPr/>
          <p:nvPr/>
        </p:nvSpPr>
        <p:spPr bwMode="auto">
          <a:xfrm>
            <a:off x="752711" y="551080"/>
            <a:ext cx="5494321" cy="597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99"/>
              </a:lnSpc>
              <a:buNone/>
              <a:defRPr/>
            </a:pPr>
            <a:r>
              <a:rPr lang="en-US" sz="3750" b="1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Перспективы развития</a:t>
            </a:r>
            <a:endParaRPr lang="en-US" sz="3750"/>
          </a:p>
        </p:txBody>
      </p:sp>
      <p:pic>
        <p:nvPicPr>
          <p:cNvPr id="748297881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52711" y="1471077"/>
            <a:ext cx="1075372" cy="1720690"/>
          </a:xfrm>
          <a:prstGeom prst="rect">
            <a:avLst/>
          </a:prstGeom>
        </p:spPr>
      </p:pic>
      <p:sp>
        <p:nvSpPr>
          <p:cNvPr id="2071807276" name="Text 1"/>
          <p:cNvSpPr/>
          <p:nvPr/>
        </p:nvSpPr>
        <p:spPr bwMode="auto">
          <a:xfrm>
            <a:off x="2150625" y="1686103"/>
            <a:ext cx="8733024" cy="344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99"/>
              </a:lnSpc>
              <a:buNone/>
              <a:defRPr/>
            </a:pPr>
            <a:r>
              <a:rPr lang="en-US" sz="165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Мобильная платформа: расширение функциональности, поддержка новых устройств.</a:t>
            </a:r>
            <a:endParaRPr lang="en-US" sz="1650"/>
          </a:p>
        </p:txBody>
      </p:sp>
      <p:pic>
        <p:nvPicPr>
          <p:cNvPr id="495601468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52711" y="3191767"/>
            <a:ext cx="1075372" cy="1720690"/>
          </a:xfrm>
          <a:prstGeom prst="rect">
            <a:avLst/>
          </a:prstGeom>
        </p:spPr>
      </p:pic>
      <p:sp>
        <p:nvSpPr>
          <p:cNvPr id="240665429" name="Text 2"/>
          <p:cNvSpPr/>
          <p:nvPr/>
        </p:nvSpPr>
        <p:spPr bwMode="auto">
          <a:xfrm>
            <a:off x="2150625" y="3406794"/>
            <a:ext cx="8512570" cy="344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99"/>
              </a:lnSpc>
              <a:buNone/>
              <a:defRPr/>
            </a:pPr>
            <a:r>
              <a:rPr lang="en-US" sz="165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Интеграция с другими системами: связь с учебными порталами, системами записи.</a:t>
            </a:r>
            <a:endParaRPr lang="en-US" sz="1650"/>
          </a:p>
        </p:txBody>
      </p:sp>
      <p:sp>
        <p:nvSpPr>
          <p:cNvPr id="751666994" name="Блок-схема: ссылка на другую страницу 751666993"/>
          <p:cNvSpPr/>
          <p:nvPr/>
        </p:nvSpPr>
        <p:spPr bwMode="auto">
          <a:xfrm>
            <a:off x="752711" y="5092458"/>
            <a:ext cx="1075372" cy="1694999"/>
          </a:xfrm>
          <a:prstGeom prst="flowChartOffpageConnector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74901"/>
                <a:lumOff val="250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1659222" name="TextBox 1951659221"/>
          <p:cNvSpPr txBox="1"/>
          <p:nvPr/>
        </p:nvSpPr>
        <p:spPr bwMode="auto">
          <a:xfrm>
            <a:off x="1148267" y="5621939"/>
            <a:ext cx="325209" cy="42707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ru-RU" sz="2200" b="1">
                <a:solidFill>
                  <a:schemeClr val="bg2"/>
                </a:solidFill>
              </a:rPr>
              <a:t>3</a:t>
            </a:r>
            <a:endParaRPr sz="2400" b="1">
              <a:solidFill>
                <a:schemeClr val="bg2"/>
              </a:solidFill>
            </a:endParaRPr>
          </a:p>
        </p:txBody>
      </p:sp>
      <p:sp>
        <p:nvSpPr>
          <p:cNvPr id="1418495593" name="Text 2"/>
          <p:cNvSpPr/>
          <p:nvPr/>
        </p:nvSpPr>
        <p:spPr bwMode="auto">
          <a:xfrm>
            <a:off x="2150625" y="5186694"/>
            <a:ext cx="5897411" cy="364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99"/>
              </a:lnSpc>
              <a:buNone/>
              <a:defRPr/>
            </a:pPr>
            <a:r>
              <a:rPr lang="ru-RU" sz="165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Оптимизация кода</a:t>
            </a:r>
            <a:r>
              <a:rPr lang="en-US" sz="165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, </a:t>
            </a:r>
            <a:r>
              <a:rPr lang="ru-RU" sz="165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настройки интерфейса и базы данных</a:t>
            </a:r>
            <a:r>
              <a:rPr lang="en-US" sz="165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.</a:t>
            </a:r>
            <a:endParaRPr lang="en-US" sz="16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3916951" name="Прямоугольник 1853916950"/>
          <p:cNvSpPr/>
          <p:nvPr/>
        </p:nvSpPr>
        <p:spPr bwMode="auto">
          <a:xfrm>
            <a:off x="38267" y="0"/>
            <a:ext cx="14592131" cy="8219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699" cap="flat" cmpd="sng" algn="ctr">
            <a:solidFill>
              <a:schemeClr val="tx1">
                <a:lumMod val="65098"/>
                <a:lumOff val="34902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solidFill>
                <a:schemeClr val="tx1"/>
              </a:solidFill>
              <a:highlight>
                <a:srgbClr val="800080"/>
              </a:highlight>
            </a:endParaRPr>
          </a:p>
        </p:txBody>
      </p:sp>
      <p:sp>
        <p:nvSpPr>
          <p:cNvPr id="1677685367" name="Text 0"/>
          <p:cNvSpPr/>
          <p:nvPr/>
        </p:nvSpPr>
        <p:spPr bwMode="auto">
          <a:xfrm>
            <a:off x="864036" y="1393745"/>
            <a:ext cx="3323167" cy="68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99"/>
              </a:lnSpc>
              <a:buNone/>
              <a:defRPr/>
            </a:pPr>
            <a:r>
              <a:rPr lang="en-US" sz="4300" b="1">
                <a:solidFill>
                  <a:srgbClr val="FFE14D"/>
                </a:solidFill>
                <a:latin typeface="Comfortaa Bold"/>
                <a:ea typeface="Comfortaa Bold"/>
                <a:cs typeface="Comfortaa Bold"/>
              </a:rPr>
              <a:t>Заключение</a:t>
            </a:r>
            <a:endParaRPr lang="en-US" sz="4300"/>
          </a:p>
        </p:txBody>
      </p:sp>
      <p:pic>
        <p:nvPicPr>
          <p:cNvPr id="1949498499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25139" y="2573298"/>
            <a:ext cx="2128837" cy="1379695"/>
          </a:xfrm>
          <a:prstGeom prst="rect">
            <a:avLst/>
          </a:prstGeom>
        </p:spPr>
      </p:pic>
      <p:sp>
        <p:nvSpPr>
          <p:cNvPr id="1687563436" name="Text 1"/>
          <p:cNvSpPr/>
          <p:nvPr/>
        </p:nvSpPr>
        <p:spPr bwMode="auto">
          <a:xfrm>
            <a:off x="4004561" y="3186112"/>
            <a:ext cx="170234" cy="494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49"/>
              </a:lnSpc>
              <a:buNone/>
              <a:defRPr/>
            </a:pPr>
            <a:r>
              <a:rPr lang="en-US" sz="240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1</a:t>
            </a:r>
            <a:endParaRPr lang="en-US" sz="2400"/>
          </a:p>
        </p:txBody>
      </p:sp>
      <p:sp>
        <p:nvSpPr>
          <p:cNvPr id="1210970866" name="Text 2"/>
          <p:cNvSpPr/>
          <p:nvPr/>
        </p:nvSpPr>
        <p:spPr bwMode="auto">
          <a:xfrm>
            <a:off x="5400793" y="2820114"/>
            <a:ext cx="2424283" cy="34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99"/>
              </a:lnSpc>
              <a:buNone/>
              <a:defRPr/>
            </a:pPr>
            <a:r>
              <a:rPr lang="en-US" sz="21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Улучшение жизни</a:t>
            </a:r>
            <a:endParaRPr lang="en-US" sz="2150"/>
          </a:p>
        </p:txBody>
      </p:sp>
      <p:sp>
        <p:nvSpPr>
          <p:cNvPr id="1186821624" name="Text 3"/>
          <p:cNvSpPr/>
          <p:nvPr/>
        </p:nvSpPr>
        <p:spPr bwMode="auto">
          <a:xfrm>
            <a:off x="5215650" y="3163374"/>
            <a:ext cx="8790979" cy="436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98"/>
              </a:lnSpc>
              <a:buNone/>
              <a:defRPr/>
            </a:pPr>
            <a:r>
              <a:rPr lang="ru-RU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Данное приложение очень упростит просмотр и нахождение информации</a:t>
            </a:r>
          </a:p>
          <a:p>
            <a:pPr marL="0" indent="0" algn="l">
              <a:lnSpc>
                <a:spcPts val="3097"/>
              </a:lnSpc>
              <a:buNone/>
              <a:defRPr/>
            </a:pPr>
            <a:r>
              <a:rPr lang="ru-RU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 всем членам колледжа</a:t>
            </a:r>
            <a:r>
              <a:rPr lang="en-US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.</a:t>
            </a:r>
            <a:endParaRPr lang="en-US" sz="1900"/>
          </a:p>
        </p:txBody>
      </p:sp>
      <p:sp>
        <p:nvSpPr>
          <p:cNvPr id="2054839316" name="Shape 4"/>
          <p:cNvSpPr/>
          <p:nvPr/>
        </p:nvSpPr>
        <p:spPr bwMode="auto">
          <a:xfrm>
            <a:off x="5215651" y="3968590"/>
            <a:ext cx="8489036" cy="15239"/>
          </a:xfrm>
          <a:prstGeom prst="roundRect">
            <a:avLst>
              <a:gd name="adj" fmla="val 2430000"/>
            </a:avLst>
          </a:prstGeom>
          <a:solidFill>
            <a:srgbClr val="5F5F63"/>
          </a:solidFill>
          <a:ln/>
        </p:spPr>
      </p:sp>
      <p:pic>
        <p:nvPicPr>
          <p:cNvPr id="709357266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960720" y="4014667"/>
            <a:ext cx="4257675" cy="1379695"/>
          </a:xfrm>
          <a:prstGeom prst="rect">
            <a:avLst/>
          </a:prstGeom>
        </p:spPr>
      </p:pic>
      <p:sp>
        <p:nvSpPr>
          <p:cNvPr id="1998670402" name="Text 5"/>
          <p:cNvSpPr/>
          <p:nvPr/>
        </p:nvSpPr>
        <p:spPr bwMode="auto">
          <a:xfrm>
            <a:off x="4004561" y="4457580"/>
            <a:ext cx="170234" cy="494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49"/>
              </a:lnSpc>
              <a:buNone/>
              <a:defRPr/>
            </a:pPr>
            <a:r>
              <a:rPr lang="en-US" sz="240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2</a:t>
            </a:r>
            <a:endParaRPr lang="en-US" sz="2400"/>
          </a:p>
        </p:txBody>
      </p:sp>
      <p:sp>
        <p:nvSpPr>
          <p:cNvPr id="1444252296" name="Text 6"/>
          <p:cNvSpPr/>
          <p:nvPr/>
        </p:nvSpPr>
        <p:spPr bwMode="auto">
          <a:xfrm>
            <a:off x="6465213" y="4261484"/>
            <a:ext cx="1749528" cy="34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99"/>
              </a:lnSpc>
              <a:buNone/>
              <a:defRPr/>
            </a:pPr>
            <a:r>
              <a:rPr lang="en-US" sz="21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Доступность</a:t>
            </a:r>
            <a:endParaRPr lang="en-US" sz="2150"/>
          </a:p>
        </p:txBody>
      </p:sp>
      <p:sp>
        <p:nvSpPr>
          <p:cNvPr id="1735401534" name="Text 7"/>
          <p:cNvSpPr/>
          <p:nvPr/>
        </p:nvSpPr>
        <p:spPr bwMode="auto">
          <a:xfrm>
            <a:off x="6352755" y="4604743"/>
            <a:ext cx="7279245" cy="432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98"/>
              </a:lnSpc>
              <a:buNone/>
              <a:defRPr/>
            </a:pPr>
            <a:r>
              <a:rPr lang="ru-RU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Приложение интуитивно понятное и очень легкое в освоении</a:t>
            </a:r>
          </a:p>
          <a:p>
            <a:pPr marL="0" indent="0" algn="l">
              <a:lnSpc>
                <a:spcPts val="3097"/>
              </a:lnSpc>
              <a:buNone/>
              <a:defRPr/>
            </a:pPr>
            <a:r>
              <a:rPr lang="ru-RU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для любого пользователя.</a:t>
            </a:r>
            <a:endParaRPr lang="en-US" sz="1900"/>
          </a:p>
        </p:txBody>
      </p:sp>
      <p:sp>
        <p:nvSpPr>
          <p:cNvPr id="1992242187" name="Shape 8"/>
          <p:cNvSpPr/>
          <p:nvPr/>
        </p:nvSpPr>
        <p:spPr bwMode="auto">
          <a:xfrm>
            <a:off x="6280070" y="5409961"/>
            <a:ext cx="7424617" cy="15239"/>
          </a:xfrm>
          <a:prstGeom prst="roundRect">
            <a:avLst>
              <a:gd name="adj" fmla="val 2430000"/>
            </a:avLst>
          </a:prstGeom>
          <a:solidFill>
            <a:srgbClr val="5F5F63"/>
          </a:solidFill>
          <a:ln/>
        </p:spPr>
      </p:sp>
      <p:pic>
        <p:nvPicPr>
          <p:cNvPr id="165044684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96182" y="5456038"/>
            <a:ext cx="6386631" cy="1379695"/>
          </a:xfrm>
          <a:prstGeom prst="rect">
            <a:avLst/>
          </a:prstGeom>
        </p:spPr>
      </p:pic>
      <p:sp>
        <p:nvSpPr>
          <p:cNvPr id="1786035259" name="Text 9"/>
          <p:cNvSpPr/>
          <p:nvPr/>
        </p:nvSpPr>
        <p:spPr bwMode="auto">
          <a:xfrm>
            <a:off x="4004561" y="5898951"/>
            <a:ext cx="170234" cy="494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49"/>
              </a:lnSpc>
              <a:buNone/>
              <a:defRPr/>
            </a:pPr>
            <a:r>
              <a:rPr lang="en-US" sz="240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3</a:t>
            </a:r>
            <a:endParaRPr lang="en-US" sz="2400"/>
          </a:p>
        </p:txBody>
      </p:sp>
      <p:sp>
        <p:nvSpPr>
          <p:cNvPr id="1196194943" name="Text 10"/>
          <p:cNvSpPr/>
          <p:nvPr/>
        </p:nvSpPr>
        <p:spPr bwMode="auto">
          <a:xfrm>
            <a:off x="7529631" y="5702855"/>
            <a:ext cx="2215899" cy="34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99"/>
              </a:lnSpc>
              <a:buNone/>
              <a:defRPr/>
            </a:pPr>
            <a:r>
              <a:rPr lang="en-US" sz="2150" b="1">
                <a:solidFill>
                  <a:srgbClr val="D7D4CC"/>
                </a:solidFill>
                <a:latin typeface="Comfortaa Bold"/>
                <a:ea typeface="Comfortaa Bold"/>
                <a:cs typeface="Comfortaa Bold"/>
              </a:rPr>
              <a:t>Эффективность</a:t>
            </a:r>
            <a:endParaRPr lang="en-US" sz="2150"/>
          </a:p>
        </p:txBody>
      </p:sp>
      <p:sp>
        <p:nvSpPr>
          <p:cNvPr id="1776963309" name="Text 11"/>
          <p:cNvSpPr/>
          <p:nvPr/>
        </p:nvSpPr>
        <p:spPr bwMode="auto">
          <a:xfrm>
            <a:off x="7334332" y="6046114"/>
            <a:ext cx="7285734" cy="434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98"/>
              </a:lnSpc>
              <a:buNone/>
              <a:defRPr/>
            </a:pPr>
            <a:r>
              <a:rPr lang="ru-RU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За счет использования многих библиотек и оптимизации кода</a:t>
            </a:r>
          </a:p>
          <a:p>
            <a:pPr marL="0" indent="0" algn="l">
              <a:lnSpc>
                <a:spcPts val="3097"/>
              </a:lnSpc>
              <a:buNone/>
              <a:defRPr/>
            </a:pPr>
            <a:r>
              <a:rPr lang="ru-RU" sz="1900">
                <a:solidFill>
                  <a:srgbClr val="D7D4CC"/>
                </a:solidFill>
                <a:latin typeface="Raleway Medium"/>
                <a:ea typeface="Raleway Medium"/>
                <a:cs typeface="Raleway Medium"/>
              </a:rPr>
              <a:t>приложение быстро и эффективно работает.</a:t>
            </a:r>
            <a:endParaRPr lang="en-US"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Office">
        <a:dk1>
          <a:sysClr val="windowText" lastClr="000000"/>
        </a:dk1>
        <a:lt1>
          <a:sysClr val="window" lastClr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345</Words>
  <Application>Microsoft Office PowerPoint</Application>
  <PresentationFormat>Произвольный</PresentationFormat>
  <Paragraphs>77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Alegreya Sans SC Black</vt:lpstr>
      <vt:lpstr>Comfortaa Bold</vt:lpstr>
      <vt:lpstr>Raleway Medium</vt:lpstr>
      <vt:lpstr>Calibri</vt:lpstr>
      <vt:lpstr>Arial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st310-12</cp:lastModifiedBy>
  <cp:revision>5</cp:revision>
  <dcterms:created xsi:type="dcterms:W3CDTF">2024-12-26T14:12:24Z</dcterms:created>
  <dcterms:modified xsi:type="dcterms:W3CDTF">2024-12-27T06:39:44Z</dcterms:modified>
</cp:coreProperties>
</file>